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40007489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45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6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counteredu.com/multimedia/images/what-are-the-different-living-things-in-the-arctic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330E0A-2D37-5A44-BE1A-6ED210B8B893}"/>
              </a:ext>
            </a:extLst>
          </p:cNvPr>
          <p:cNvSpPr/>
          <p:nvPr/>
        </p:nvSpPr>
        <p:spPr>
          <a:xfrm>
            <a:off x="2726913" y="-1953801"/>
            <a:ext cx="7964625" cy="7964625"/>
          </a:xfrm>
          <a:prstGeom prst="ellipse">
            <a:avLst/>
          </a:prstGeom>
          <a:blipFill>
            <a:blip r:embed="rId2"/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¿Qué organismos viven en el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8"/>
            <a:ext cx="2054663" cy="253342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Océanos glaciales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64679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x-none"/>
              <a:t>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3AA89C-5675-CC4C-AD5C-BADF996BA7E7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Se pueden conectar todos juntos formando redes.</a:t>
            </a:r>
          </a:p>
        </p:txBody>
      </p:sp>
      <p:pic>
        <p:nvPicPr>
          <p:cNvPr id="16" name="Picture 15" descr="Sun.png">
            <a:extLst>
              <a:ext uri="{FF2B5EF4-FFF2-40B4-BE49-F238E27FC236}">
                <a16:creationId xmlns:a16="http://schemas.microsoft.com/office/drawing/2014/main" id="{96AD030A-75BA-3344-9E3F-23999360F5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17" name="Picture 16" descr="diatoms.png">
            <a:extLst>
              <a:ext uri="{FF2B5EF4-FFF2-40B4-BE49-F238E27FC236}">
                <a16:creationId xmlns:a16="http://schemas.microsoft.com/office/drawing/2014/main" id="{89BE9537-1DC8-3940-A46A-08EF314105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18" name="Picture 17" descr="Clam-Flickr,-Louisiana-Sea-Grant-College-Program.png">
            <a:extLst>
              <a:ext uri="{FF2B5EF4-FFF2-40B4-BE49-F238E27FC236}">
                <a16:creationId xmlns:a16="http://schemas.microsoft.com/office/drawing/2014/main" id="{57EB0D62-BB1E-4047-8F40-4F4B3C57C6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9" name="Picture 18" descr="Walrus.png">
            <a:extLst>
              <a:ext uri="{FF2B5EF4-FFF2-40B4-BE49-F238E27FC236}">
                <a16:creationId xmlns:a16="http://schemas.microsoft.com/office/drawing/2014/main" id="{7C6A7638-69F9-F14A-996C-08CA21B082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20" name="Shape 246">
            <a:extLst>
              <a:ext uri="{FF2B5EF4-FFF2-40B4-BE49-F238E27FC236}">
                <a16:creationId xmlns:a16="http://schemas.microsoft.com/office/drawing/2014/main" id="{AD51A24D-ED6C-D349-9985-BC99D5851AA9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1" name="Shape 246">
            <a:extLst>
              <a:ext uri="{FF2B5EF4-FFF2-40B4-BE49-F238E27FC236}">
                <a16:creationId xmlns:a16="http://schemas.microsoft.com/office/drawing/2014/main" id="{2A825F03-B62F-4742-AD0B-A9CAC98F0117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2" name="Shape 246">
            <a:extLst>
              <a:ext uri="{FF2B5EF4-FFF2-40B4-BE49-F238E27FC236}">
                <a16:creationId xmlns:a16="http://schemas.microsoft.com/office/drawing/2014/main" id="{49C56BF6-519A-4243-B25B-CFA7FA2B96FC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pic>
        <p:nvPicPr>
          <p:cNvPr id="23" name="Picture 22" descr="Arctic_Cod-Sheiko.png">
            <a:extLst>
              <a:ext uri="{FF2B5EF4-FFF2-40B4-BE49-F238E27FC236}">
                <a16:creationId xmlns:a16="http://schemas.microsoft.com/office/drawing/2014/main" id="{594E5AD5-468F-444F-A02C-7B44F4A9B3F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891" y="4785480"/>
            <a:ext cx="1640120" cy="1640120"/>
          </a:xfrm>
          <a:prstGeom prst="rect">
            <a:avLst/>
          </a:prstGeom>
        </p:spPr>
      </p:pic>
      <p:sp>
        <p:nvSpPr>
          <p:cNvPr id="25" name="Shape 246">
            <a:extLst>
              <a:ext uri="{FF2B5EF4-FFF2-40B4-BE49-F238E27FC236}">
                <a16:creationId xmlns:a16="http://schemas.microsoft.com/office/drawing/2014/main" id="{C7DD7BEA-9493-924D-A79E-041762B06E2C}"/>
              </a:ext>
            </a:extLst>
          </p:cNvPr>
          <p:cNvSpPr/>
          <p:nvPr/>
        </p:nvSpPr>
        <p:spPr>
          <a:xfrm flipH="1" flipV="1">
            <a:off x="4176448" y="4508178"/>
            <a:ext cx="744997" cy="58481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A4816AE-E29F-184F-B26B-1B6B37F7354D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Cadenas alimentarias</a:t>
            </a:r>
          </a:p>
        </p:txBody>
      </p:sp>
    </p:spTree>
    <p:extLst>
      <p:ext uri="{BB962C8B-B14F-4D97-AF65-F5344CB8AC3E}">
        <p14:creationId xmlns:p14="http://schemas.microsoft.com/office/powerpoint/2010/main" val="15322912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sobre lo aprendido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27" name="Group 236">
            <a:extLst>
              <a:ext uri="{FF2B5EF4-FFF2-40B4-BE49-F238E27FC236}">
                <a16:creationId xmlns:a16="http://schemas.microsoft.com/office/drawing/2014/main" id="{F89B5A81-3480-7547-A0D1-7D2DF16D6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871831"/>
              </p:ext>
            </p:extLst>
          </p:nvPr>
        </p:nvGraphicFramePr>
        <p:xfrm>
          <a:off x="1901373" y="2104188"/>
          <a:ext cx="7216776" cy="144780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9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9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con las flechas correspondientes.</a:t>
                      </a:r>
                      <a:endParaRPr lang="en-US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" name="Picture 27" descr="Beluga,-Wikipedia,-Greg-Hume.png">
            <a:extLst>
              <a:ext uri="{FF2B5EF4-FFF2-40B4-BE49-F238E27FC236}">
                <a16:creationId xmlns:a16="http://schemas.microsoft.com/office/drawing/2014/main" id="{E7F323F9-2FB4-3F4D-846B-4E16091F8B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3420052"/>
            <a:ext cx="1557012" cy="1557012"/>
          </a:xfrm>
          <a:prstGeom prst="rect">
            <a:avLst/>
          </a:prstGeom>
        </p:spPr>
      </p:pic>
      <p:pic>
        <p:nvPicPr>
          <p:cNvPr id="29" name="Picture 28" descr="Arctic_Cod-Sheiko.png">
            <a:extLst>
              <a:ext uri="{FF2B5EF4-FFF2-40B4-BE49-F238E27FC236}">
                <a16:creationId xmlns:a16="http://schemas.microsoft.com/office/drawing/2014/main" id="{42A67CAB-35DF-5F4A-A925-9471FED32F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30" name="Picture 29" descr="Copepod.png">
            <a:extLst>
              <a:ext uri="{FF2B5EF4-FFF2-40B4-BE49-F238E27FC236}">
                <a16:creationId xmlns:a16="http://schemas.microsoft.com/office/drawing/2014/main" id="{BC40C140-5559-E441-89DE-572BDE8979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31" name="Picture 30" descr="diatoms.png">
            <a:extLst>
              <a:ext uri="{FF2B5EF4-FFF2-40B4-BE49-F238E27FC236}">
                <a16:creationId xmlns:a16="http://schemas.microsoft.com/office/drawing/2014/main" id="{3A2410DD-F288-804B-AA19-A87089EB1C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0F698F2-8D62-1B41-96F4-79FD11724B5D}"/>
              </a:ext>
            </a:extLst>
          </p:cNvPr>
          <p:cNvSpPr/>
          <p:nvPr/>
        </p:nvSpPr>
        <p:spPr>
          <a:xfrm>
            <a:off x="451345" y="2099185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D45A991-427D-A542-9A9E-D19069AD44C2}"/>
              </a:ext>
            </a:extLst>
          </p:cNvPr>
          <p:cNvSpPr/>
          <p:nvPr/>
        </p:nvSpPr>
        <p:spPr>
          <a:xfrm>
            <a:off x="451345" y="269114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D8503C4-AF3D-AA43-B3A3-D94F4660FA18}"/>
              </a:ext>
            </a:extLst>
          </p:cNvPr>
          <p:cNvSpPr txBox="1">
            <a:spLocks/>
          </p:cNvSpPr>
          <p:nvPr/>
        </p:nvSpPr>
        <p:spPr>
          <a:xfrm>
            <a:off x="398048" y="993905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Control - </a:t>
            </a:r>
            <a:r>
              <a:rPr lang="x-none" sz="3400">
                <a:solidFill>
                  <a:srgbClr val="6BD1D5"/>
                </a:solidFill>
              </a:rPr>
              <a:t>respuestas</a:t>
            </a:r>
            <a:r>
              <a:rPr lang="x-none" sz="340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22" name="Group 236">
            <a:extLst>
              <a:ext uri="{FF2B5EF4-FFF2-40B4-BE49-F238E27FC236}">
                <a16:creationId xmlns:a16="http://schemas.microsoft.com/office/drawing/2014/main" id="{A04772DC-C3C5-9342-BCE5-3386BD65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945797"/>
              </p:ext>
            </p:extLst>
          </p:nvPr>
        </p:nvGraphicFramePr>
        <p:xfrm>
          <a:off x="1892795" y="2110502"/>
          <a:ext cx="7626986" cy="1447800"/>
        </p:xfrm>
        <a:graphic>
          <a:graphicData uri="http://schemas.openxmlformats.org/drawingml/2006/table">
            <a:tbl>
              <a:tblPr/>
              <a:tblGrid>
                <a:gridCol w="7626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9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9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con las flechas correspondientes.</a:t>
                      </a:r>
                      <a:endParaRPr lang="en-US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" name="Picture 22" descr="Beluga,-Wikipedia,-Greg-Hume.png">
            <a:extLst>
              <a:ext uri="{FF2B5EF4-FFF2-40B4-BE49-F238E27FC236}">
                <a16:creationId xmlns:a16="http://schemas.microsoft.com/office/drawing/2014/main" id="{DD0E88BE-566D-EA44-BB43-7FB2F4F022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20" y="3420052"/>
            <a:ext cx="1557012" cy="1557012"/>
          </a:xfrm>
          <a:prstGeom prst="rect">
            <a:avLst/>
          </a:prstGeom>
        </p:spPr>
      </p:pic>
      <p:pic>
        <p:nvPicPr>
          <p:cNvPr id="24" name="Picture 23" descr="Arctic_Cod-Sheiko.png">
            <a:extLst>
              <a:ext uri="{FF2B5EF4-FFF2-40B4-BE49-F238E27FC236}">
                <a16:creationId xmlns:a16="http://schemas.microsoft.com/office/drawing/2014/main" id="{95A066FE-3C56-FF4C-90BF-9EEAAABFDE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25" name="Picture 24" descr="Copepod.png">
            <a:extLst>
              <a:ext uri="{FF2B5EF4-FFF2-40B4-BE49-F238E27FC236}">
                <a16:creationId xmlns:a16="http://schemas.microsoft.com/office/drawing/2014/main" id="{2BC80FE6-08FF-3445-9E18-B88106B09A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26" name="Picture 25" descr="diatoms.png">
            <a:extLst>
              <a:ext uri="{FF2B5EF4-FFF2-40B4-BE49-F238E27FC236}">
                <a16:creationId xmlns:a16="http://schemas.microsoft.com/office/drawing/2014/main" id="{4375F12D-0F51-4043-89CC-D7719887913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A7E6BAD-54DE-674D-8E46-B50E4D6B6E71}"/>
              </a:ext>
            </a:extLst>
          </p:cNvPr>
          <p:cNvSpPr/>
          <p:nvPr/>
        </p:nvSpPr>
        <p:spPr>
          <a:xfrm>
            <a:off x="451345" y="205165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DC96BDD-5CBA-E84B-B6DD-78761111B765}"/>
              </a:ext>
            </a:extLst>
          </p:cNvPr>
          <p:cNvSpPr/>
          <p:nvPr/>
        </p:nvSpPr>
        <p:spPr>
          <a:xfrm>
            <a:off x="451345" y="264992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29" name="Shape 246">
            <a:extLst>
              <a:ext uri="{FF2B5EF4-FFF2-40B4-BE49-F238E27FC236}">
                <a16:creationId xmlns:a16="http://schemas.microsoft.com/office/drawing/2014/main" id="{6686B404-F5AA-4044-94FD-29AD3659051A}"/>
              </a:ext>
            </a:extLst>
          </p:cNvPr>
          <p:cNvSpPr/>
          <p:nvPr/>
        </p:nvSpPr>
        <p:spPr>
          <a:xfrm>
            <a:off x="3261716" y="4178145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0" name="Shape 246">
            <a:extLst>
              <a:ext uri="{FF2B5EF4-FFF2-40B4-BE49-F238E27FC236}">
                <a16:creationId xmlns:a16="http://schemas.microsoft.com/office/drawing/2014/main" id="{9DB30A12-FEF8-FE44-B54C-99EFCADBD4D9}"/>
              </a:ext>
            </a:extLst>
          </p:cNvPr>
          <p:cNvSpPr/>
          <p:nvPr/>
        </p:nvSpPr>
        <p:spPr>
          <a:xfrm>
            <a:off x="3278649" y="5998478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1" name="Shape 246">
            <a:extLst>
              <a:ext uri="{FF2B5EF4-FFF2-40B4-BE49-F238E27FC236}">
                <a16:creationId xmlns:a16="http://schemas.microsoft.com/office/drawing/2014/main" id="{61611579-4D24-1A43-8307-29162FFFCD46}"/>
              </a:ext>
            </a:extLst>
          </p:cNvPr>
          <p:cNvSpPr/>
          <p:nvPr/>
        </p:nvSpPr>
        <p:spPr>
          <a:xfrm flipH="1">
            <a:off x="3293764" y="4411134"/>
            <a:ext cx="2438170" cy="132080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A62EA742-C0D9-D047-925D-52EAD696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</p:spTree>
    <p:extLst>
      <p:ext uri="{BB962C8B-B14F-4D97-AF65-F5344CB8AC3E}">
        <p14:creationId xmlns:p14="http://schemas.microsoft.com/office/powerpoint/2010/main" val="6447800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reen Shot 2016-02-25 at 09.49.31.png">
            <a:extLst>
              <a:ext uri="{FF2B5EF4-FFF2-40B4-BE49-F238E27FC236}">
                <a16:creationId xmlns:a16="http://schemas.microsoft.com/office/drawing/2014/main" id="{19FE89AD-5363-AB42-BC4B-9FB83EFF9C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444" y="1038299"/>
            <a:ext cx="4699591" cy="5819702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3C97B4-957D-1D49-A963-F48A2C9C62AB}"/>
              </a:ext>
            </a:extLst>
          </p:cNvPr>
          <p:cNvSpPr txBox="1">
            <a:spLocks/>
          </p:cNvSpPr>
          <p:nvPr/>
        </p:nvSpPr>
        <p:spPr>
          <a:xfrm>
            <a:off x="430413" y="99942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Un móvil del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8D37B02F-89CB-7B48-9B7E-45423D448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455" y="1166586"/>
            <a:ext cx="767322" cy="767322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5B394466-67E2-E843-80F6-42D1204400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515" y="2143788"/>
            <a:ext cx="762584" cy="762584"/>
          </a:xfrm>
          <a:prstGeom prst="rect">
            <a:avLst/>
          </a:prstGeom>
        </p:spPr>
      </p:pic>
      <p:pic>
        <p:nvPicPr>
          <p:cNvPr id="15" name="Picture 14" descr="Copepod.png">
            <a:extLst>
              <a:ext uri="{FF2B5EF4-FFF2-40B4-BE49-F238E27FC236}">
                <a16:creationId xmlns:a16="http://schemas.microsoft.com/office/drawing/2014/main" id="{F6B831E2-815E-154B-AAE2-D5EC9AD3D9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774" y="3117913"/>
            <a:ext cx="762466" cy="762466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A16F0AB1-E4FC-8749-A06D-D0E13155F8F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41" y="3106539"/>
            <a:ext cx="762526" cy="762526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455C5551-3975-C54D-94EB-63C0CB98B58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666" y="4062243"/>
            <a:ext cx="756737" cy="756737"/>
          </a:xfrm>
          <a:prstGeom prst="rect">
            <a:avLst/>
          </a:prstGeom>
        </p:spPr>
      </p:pic>
      <p:pic>
        <p:nvPicPr>
          <p:cNvPr id="18" name="Picture 17" descr="Arctic_Cod-Sheiko.png">
            <a:extLst>
              <a:ext uri="{FF2B5EF4-FFF2-40B4-BE49-F238E27FC236}">
                <a16:creationId xmlns:a16="http://schemas.microsoft.com/office/drawing/2014/main" id="{EA023365-83D3-1C49-91FD-6558D7761E0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63" y="4042966"/>
            <a:ext cx="762584" cy="762584"/>
          </a:xfrm>
          <a:prstGeom prst="rect">
            <a:avLst/>
          </a:prstGeom>
        </p:spPr>
      </p:pic>
      <p:pic>
        <p:nvPicPr>
          <p:cNvPr id="19" name="Picture 18" descr="Beluga,-Wikipedia,-Greg-Hume.png">
            <a:extLst>
              <a:ext uri="{FF2B5EF4-FFF2-40B4-BE49-F238E27FC236}">
                <a16:creationId xmlns:a16="http://schemas.microsoft.com/office/drawing/2014/main" id="{AB54D979-86FD-904E-AF66-58C68C74E17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507" y="5003014"/>
            <a:ext cx="777336" cy="777336"/>
          </a:xfrm>
          <a:prstGeom prst="rect">
            <a:avLst/>
          </a:prstGeom>
        </p:spPr>
      </p:pic>
      <p:pic>
        <p:nvPicPr>
          <p:cNvPr id="20" name="Picture 19" descr="Pusa_hispida_pup.png">
            <a:extLst>
              <a:ext uri="{FF2B5EF4-FFF2-40B4-BE49-F238E27FC236}">
                <a16:creationId xmlns:a16="http://schemas.microsoft.com/office/drawing/2014/main" id="{7C106988-D549-D54E-900A-3F9BAF6FA4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865" y="5018476"/>
            <a:ext cx="762526" cy="762526"/>
          </a:xfrm>
          <a:prstGeom prst="rect">
            <a:avLst/>
          </a:prstGeom>
        </p:spPr>
      </p:pic>
      <p:pic>
        <p:nvPicPr>
          <p:cNvPr id="21" name="Picture 20" descr="polar-bear.png">
            <a:extLst>
              <a:ext uri="{FF2B5EF4-FFF2-40B4-BE49-F238E27FC236}">
                <a16:creationId xmlns:a16="http://schemas.microsoft.com/office/drawing/2014/main" id="{175F3421-54F8-A245-B324-4C58DF0A6AF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55" y="6024357"/>
            <a:ext cx="762586" cy="762586"/>
          </a:xfrm>
          <a:prstGeom prst="rect">
            <a:avLst/>
          </a:prstGeom>
        </p:spPr>
      </p:pic>
      <p:pic>
        <p:nvPicPr>
          <p:cNvPr id="22" name="Picture 21" descr="ArcticFox.png">
            <a:extLst>
              <a:ext uri="{FF2B5EF4-FFF2-40B4-BE49-F238E27FC236}">
                <a16:creationId xmlns:a16="http://schemas.microsoft.com/office/drawing/2014/main" id="{65EAE801-61E7-F54B-B64F-115356D3F53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685" y="6034996"/>
            <a:ext cx="752253" cy="75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9488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EB15454-FB07-0849-AFB8-4396457D9D1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59B9E6D-8615-D341-B51B-E686D3D85351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B8CCDB-CB49-8A42-B2AC-B163CCFAFCE1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CA043B6-A44D-BA44-BD44-4C4763128788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bg1"/>
                </a:solidFill>
                <a:latin typeface="Century Gothic Bold"/>
              </a:rPr>
              <a:t>Experto</a:t>
            </a:r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73A361F3-7904-8646-9317-EF6662ECB3D8}"/>
              </a:ext>
            </a:extLst>
          </p:cNvPr>
          <p:cNvSpPr txBox="1">
            <a:spLocks/>
          </p:cNvSpPr>
          <p:nvPr/>
        </p:nvSpPr>
        <p:spPr>
          <a:xfrm>
            <a:off x="391892" y="1365250"/>
            <a:ext cx="649922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FFFFFF"/>
                </a:solidFill>
              </a:rPr>
              <a:t>Control final de lo aprendido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EC7793-8B25-0449-8364-792E79BA9E6F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96C400FA-56B6-9B4F-9F49-6538599D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35ABCD1F-F2FB-C14B-92B4-20E2EC1A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598057"/>
              </p:ext>
            </p:extLst>
          </p:nvPr>
        </p:nvGraphicFramePr>
        <p:xfrm>
          <a:off x="2216646" y="2152737"/>
          <a:ext cx="6601678" cy="4511040"/>
        </p:xfrm>
        <a:graphic>
          <a:graphicData uri="http://schemas.openxmlformats.org/drawingml/2006/table">
            <a:tbl>
              <a:tblPr/>
              <a:tblGrid>
                <a:gridCol w="6601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cinco organismos que vivan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Construye frases usando correctamente las palabras depredador, presa, consumidor y productor.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una cadena alimentaria con las flechas</a:t>
                      </a:r>
                      <a:r>
                        <a:rPr lang="en-GB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correspondientes.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Construye una red alimentaria.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 el impacto que produce eliminar </a:t>
                      </a:r>
                      <a:br>
                        <a:rPr lang="en-GB" sz="16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600" b="1" i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 organismo de una red alimentaria.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06698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B284C-563F-C849-BC19-E5E709A4B0E2}"/>
              </a:ext>
            </a:extLst>
          </p:cNvPr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rgbClr val="25243D"/>
                </a:solidFill>
                <a:latin typeface="Century Gothic Bold"/>
              </a:rPr>
              <a:t>¿Cómo sería la lección de hoy si la enseñara: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un Inuit?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un científico de campo?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x-none" sz="1800" b="1">
                <a:solidFill>
                  <a:srgbClr val="25243D"/>
                </a:solidFill>
                <a:latin typeface="Century Gothic Bold"/>
              </a:rPr>
              <a:t>un oso polar?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Control final de lo aprendido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graphicFrame>
        <p:nvGraphicFramePr>
          <p:cNvPr id="25" name="Group 102">
            <a:extLst>
              <a:ext uri="{FF2B5EF4-FFF2-40B4-BE49-F238E27FC236}">
                <a16:creationId xmlns:a16="http://schemas.microsoft.com/office/drawing/2014/main" id="{71912DF3-9873-0948-BA1D-08B96624E8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567466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Preguntas clave: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¿Qué o_ _ _ _ _ _ _ _ _ viven en el Ártico?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x-non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¿Cómo d_ _ _ _ _ _ _ entre sí?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latin typeface="Century Gothic Bold"/>
                        <a:cs typeface="Sassoon San Slope"/>
                      </a:endParaRP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3C43D25-E2B1-E34D-BA45-AEF2EBD8A29C}"/>
              </a:ext>
            </a:extLst>
          </p:cNvPr>
          <p:cNvSpPr txBox="1"/>
          <p:nvPr/>
        </p:nvSpPr>
        <p:spPr>
          <a:xfrm>
            <a:off x="342938" y="1276994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Lección 1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35ABCD1F-F2FB-C14B-92B4-20E2EC1A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399264"/>
              </p:ext>
            </p:extLst>
          </p:nvPr>
        </p:nvGraphicFramePr>
        <p:xfrm>
          <a:off x="2341906" y="2222500"/>
          <a:ext cx="6601678" cy="4511040"/>
        </p:xfrm>
        <a:graphic>
          <a:graphicData uri="http://schemas.openxmlformats.org/drawingml/2006/table">
            <a:tbl>
              <a:tblPr/>
              <a:tblGrid>
                <a:gridCol w="6601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Nombra cinco organismos que vivan en 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 el Ártico en un mapa.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cadenas alimentarias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las condiciones del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Construye frases usando correctamente las palabras depredador, presa, consumidor y productor.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Dibuja una cadena alimentaria con las flechas</a:t>
                      </a:r>
                      <a:r>
                        <a:rPr lang="en-GB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correspondientes.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Construye una red alimentaria.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 el impacto que produce eliminar </a:t>
                      </a:r>
                      <a:br>
                        <a:rPr lang="en-GB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x-none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 organismo de una red alimentaria.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AF345B-C86E-614C-8DC1-E3DDC983B9B0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854C8-95A6-654D-B1BC-E0C851D9AC96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En desarrollo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E66B757-4073-1149-8AA2-EFD441DEA7CA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FE73EB1-03EE-4545-8684-A389B9104B7A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chemeClr val="tx1"/>
                </a:solidFill>
                <a:latin typeface="Century Gothic Bold"/>
              </a:rPr>
              <a:t>Experto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ADE6788F-D6AF-D647-A407-6D3178389A9E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83A4E2C-84F4-D54F-B17F-B4A77A12BC84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x-none" sz="1400" b="1">
                <a:solidFill>
                  <a:srgbClr val="1A1A1A"/>
                </a:solidFill>
                <a:latin typeface="Century Gothic Bold"/>
              </a:rPr>
              <a:t>Avanzado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El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822227" y="3338735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Groenlandia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2400" b="1">
                <a:solidFill>
                  <a:srgbClr val="DD3A4F"/>
                </a:solidFill>
                <a:latin typeface="Century Gothic Bold"/>
              </a:rPr>
              <a:t>Círculo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Océano</a:t>
            </a:r>
          </a:p>
          <a:p>
            <a:pPr algn="ctr" rtl="0"/>
            <a:r>
              <a:rPr lang="x-none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CE0D700-242C-1347-ACCD-0F8FFFEB92DA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Mensaje de la Dra. Ceri Lewis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559CA5-816C-4A40-AF4C-B774CE562EE6}"/>
              </a:ext>
            </a:extLst>
          </p:cNvPr>
          <p:cNvSpPr/>
          <p:nvPr/>
        </p:nvSpPr>
        <p:spPr>
          <a:xfrm>
            <a:off x="1283160" y="5411726"/>
            <a:ext cx="249459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x-none" sz="1800" b="1">
                <a:solidFill>
                  <a:srgbClr val="6BD1D5"/>
                </a:solidFill>
                <a:latin typeface="Century Gothic Bold"/>
              </a:rPr>
              <a:t>Ciencia en el Ártico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FA622-D241-6B45-9B81-371D353949A2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Hola, me llamo Ceri y soy una científica que trabaja en el Ártico. Desde el siglo XVIII la humanidad ha cambiado el planeta de forma significativa.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El Océano Ártico es como un sistema de alerta temprana. Creemos que los cambios se producen aquí más rápido que en ninguna otra parte.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x-none" sz="1600" b="1">
                <a:solidFill>
                  <a:schemeClr val="tx1"/>
                </a:solidFill>
                <a:latin typeface="Century Gothic Bold"/>
              </a:rPr>
              <a:t>Estudio cómo estos cambios podrían afectar a los organismos, pero antes de empezar tienes que saber qué seres viven aquí arriba y cómo dependen unos de otros.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892D58-0314-094B-8426-4ED12FF65E1C}"/>
              </a:ext>
            </a:extLst>
          </p:cNvPr>
          <p:cNvSpPr/>
          <p:nvPr/>
        </p:nvSpPr>
        <p:spPr>
          <a:xfrm>
            <a:off x="1009457" y="2241629"/>
            <a:ext cx="3041999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04068-A1A9-2240-A285-4B185D20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56C7D-3D3C-554F-A475-5FAA2CBF59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353963" cy="650074"/>
          </a:xfrm>
        </p:spPr>
        <p:txBody>
          <a:bodyPr rtlCol="0"/>
          <a:lstStyle/>
          <a:p>
            <a:pPr rtl="0"/>
            <a:r>
              <a:rPr lang="x-none" sz="2700"/>
              <a:t>La investigación de organismos árticos</a:t>
            </a:r>
          </a:p>
        </p:txBody>
      </p:sp>
      <p:pic>
        <p:nvPicPr>
          <p:cNvPr id="4" name="Picture 3" descr="Screen Shot 2016-02-25 at 09.35.49.png">
            <a:hlinkClick r:id="rId2"/>
            <a:extLst>
              <a:ext uri="{FF2B5EF4-FFF2-40B4-BE49-F238E27FC236}">
                <a16:creationId xmlns:a16="http://schemas.microsoft.com/office/drawing/2014/main" id="{3A25C076-34E5-5C4A-BF06-92734848D7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797"/>
          <a:stretch/>
        </p:blipFill>
        <p:spPr>
          <a:xfrm>
            <a:off x="364153" y="1642685"/>
            <a:ext cx="6616846" cy="43061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3DE30D-9F75-5B40-BC11-8C9365CDE872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EFF5D3-C214-1349-9822-D85E656FB65B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08284A-A8E7-BD48-B782-2FE64E01C3AE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0761CB1-E3E8-294C-838B-46B0F1DBE9E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F7B0D99-7538-E94F-94DC-330A5401C6DC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75BC1BA-675E-7E49-AA86-19D30DBD11A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657B19-FF55-6B48-967F-872189EE511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hlinkClick r:id="rId2"/>
              <a:extLst>
                <a:ext uri="{FF2B5EF4-FFF2-40B4-BE49-F238E27FC236}">
                  <a16:creationId xmlns:a16="http://schemas.microsoft.com/office/drawing/2014/main" id="{4ADD04F7-4B1C-644F-AE7D-CFD4FB1361C1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LA GALERÍA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819F552-790D-DE48-A689-01B952857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999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4862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5D26099-5628-8540-BD3C-B1BF81C4C7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629536" cy="650074"/>
          </a:xfrm>
        </p:spPr>
        <p:txBody>
          <a:bodyPr rtlCol="0"/>
          <a:lstStyle/>
          <a:p>
            <a:pPr rtl="0"/>
            <a:r>
              <a:rPr lang="x-none"/>
              <a:t>La investigación de organismos árticos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550" y="2000521"/>
            <a:ext cx="3264900" cy="4592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23377F-CF3F-C040-ABBE-39F51282BF35}"/>
              </a:ext>
            </a:extLst>
          </p:cNvPr>
          <p:cNvSpPr txBox="1">
            <a:spLocks/>
          </p:cNvSpPr>
          <p:nvPr/>
        </p:nvSpPr>
        <p:spPr>
          <a:xfrm>
            <a:off x="398661" y="99715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chemeClr val="tx1"/>
                </a:solidFill>
              </a:rPr>
              <a:t>Cadenas alimentarias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31DAB-5FA2-634E-990B-B1D4C07F2121}"/>
              </a:ext>
            </a:extLst>
          </p:cNvPr>
          <p:cNvSpPr txBox="1"/>
          <p:nvPr/>
        </p:nvSpPr>
        <p:spPr>
          <a:xfrm>
            <a:off x="396100" y="1814120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chemeClr val="tx1"/>
                </a:solidFill>
                <a:latin typeface="Century Gothic Bold"/>
              </a:rPr>
              <a:t>Se muestra el alimento o energía entrando </a:t>
            </a:r>
            <a:r>
              <a:rPr lang="x-none" sz="2400" b="1">
                <a:solidFill>
                  <a:srgbClr val="6BD1D5"/>
                </a:solidFill>
                <a:latin typeface="Century Gothic Bold"/>
              </a:rPr>
              <a:t>en</a:t>
            </a:r>
            <a:r>
              <a:rPr lang="x-none" sz="2400" b="1">
                <a:solidFill>
                  <a:schemeClr val="bg1"/>
                </a:solidFill>
                <a:latin typeface="Century Gothic Bold"/>
              </a:rPr>
              <a:t> </a:t>
            </a:r>
            <a:r>
              <a:rPr lang="x-none" sz="2400" b="1">
                <a:solidFill>
                  <a:schemeClr val="tx1"/>
                </a:solidFill>
                <a:latin typeface="Century Gothic Bold"/>
              </a:rPr>
              <a:t>los organismos.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3587A-B30E-2E4E-9649-2890B2E3C38C}"/>
              </a:ext>
            </a:extLst>
          </p:cNvPr>
          <p:cNvSpPr txBox="1"/>
          <p:nvPr/>
        </p:nvSpPr>
        <p:spPr>
          <a:xfrm>
            <a:off x="5273676" y="2927077"/>
            <a:ext cx="342106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x-none" sz="1800" b="1">
                <a:solidFill>
                  <a:schemeClr val="tx1"/>
                </a:solidFill>
                <a:latin typeface="Century Gothic Bold"/>
              </a:rPr>
              <a:t>La energía del sol llega a las algas.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55D27-9DAC-C346-B0F3-B107CEFFBA03}"/>
              </a:ext>
            </a:extLst>
          </p:cNvPr>
          <p:cNvSpPr txBox="1"/>
          <p:nvPr/>
        </p:nvSpPr>
        <p:spPr>
          <a:xfrm>
            <a:off x="5281148" y="4209160"/>
            <a:ext cx="3421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chemeClr val="tx1"/>
                </a:solidFill>
                <a:latin typeface="Century Gothic Bold"/>
              </a:rPr>
              <a:t>La energía de las algas pasa a las almejas cuando se las comen.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0A303-BA57-7E4A-82AD-4FE341AF7C05}"/>
              </a:ext>
            </a:extLst>
          </p:cNvPr>
          <p:cNvSpPr txBox="1"/>
          <p:nvPr/>
        </p:nvSpPr>
        <p:spPr>
          <a:xfrm>
            <a:off x="5281148" y="5686936"/>
            <a:ext cx="3421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1800" b="1">
                <a:solidFill>
                  <a:schemeClr val="tx1"/>
                </a:solidFill>
                <a:latin typeface="Century Gothic Bold"/>
              </a:rPr>
              <a:t>La energía de las almejas llega a la morsa.</a:t>
            </a: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0D50F1AF-D8B3-D540-9759-7C5DD584EF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9" y="2618088"/>
            <a:ext cx="1236988" cy="1236988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C0662B15-F557-D14B-A1AD-89A631DFFE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700" y="2631748"/>
            <a:ext cx="1236988" cy="1236988"/>
          </a:xfrm>
          <a:prstGeom prst="rect">
            <a:avLst/>
          </a:prstGeom>
        </p:spPr>
      </p:pic>
      <p:pic>
        <p:nvPicPr>
          <p:cNvPr id="14" name="Picture 13" descr="diatoms.png">
            <a:extLst>
              <a:ext uri="{FF2B5EF4-FFF2-40B4-BE49-F238E27FC236}">
                <a16:creationId xmlns:a16="http://schemas.microsoft.com/office/drawing/2014/main" id="{5D0CFC18-4B3D-9741-B811-6F7ABAB401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7" y="4018191"/>
            <a:ext cx="1236988" cy="1236988"/>
          </a:xfrm>
          <a:prstGeom prst="rect">
            <a:avLst/>
          </a:prstGeom>
        </p:spPr>
      </p:pic>
      <p:pic>
        <p:nvPicPr>
          <p:cNvPr id="15" name="Picture 14" descr="Clam-Flickr,-Louisiana-Sea-Grant-College-Program.png">
            <a:extLst>
              <a:ext uri="{FF2B5EF4-FFF2-40B4-BE49-F238E27FC236}">
                <a16:creationId xmlns:a16="http://schemas.microsoft.com/office/drawing/2014/main" id="{4C15F983-C330-7342-97D3-5A93B8B1BC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4038194"/>
            <a:ext cx="1216985" cy="1216985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1C6C0F9D-1594-0F47-8714-57E0A017E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18" y="5448297"/>
            <a:ext cx="1216985" cy="1216985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A8A5A755-5008-7148-A41E-DF27BE7108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5458651"/>
            <a:ext cx="1216985" cy="1216985"/>
          </a:xfrm>
          <a:prstGeom prst="rect">
            <a:avLst/>
          </a:prstGeom>
        </p:spPr>
      </p:pic>
      <p:sp>
        <p:nvSpPr>
          <p:cNvPr id="18" name="Shape 246">
            <a:extLst>
              <a:ext uri="{FF2B5EF4-FFF2-40B4-BE49-F238E27FC236}">
                <a16:creationId xmlns:a16="http://schemas.microsoft.com/office/drawing/2014/main" id="{11CFB3D3-07F6-8648-A965-14CBACF86CD5}"/>
              </a:ext>
            </a:extLst>
          </p:cNvPr>
          <p:cNvSpPr/>
          <p:nvPr/>
        </p:nvSpPr>
        <p:spPr>
          <a:xfrm flipH="1">
            <a:off x="1913860" y="3227160"/>
            <a:ext cx="1605517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9" name="Shape 246">
            <a:extLst>
              <a:ext uri="{FF2B5EF4-FFF2-40B4-BE49-F238E27FC236}">
                <a16:creationId xmlns:a16="http://schemas.microsoft.com/office/drawing/2014/main" id="{260A8B6C-920C-0641-AE2F-09996B1A9A50}"/>
              </a:ext>
            </a:extLst>
          </p:cNvPr>
          <p:cNvSpPr/>
          <p:nvPr/>
        </p:nvSpPr>
        <p:spPr>
          <a:xfrm flipH="1">
            <a:off x="1913861" y="463065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0" name="Shape 246">
            <a:extLst>
              <a:ext uri="{FF2B5EF4-FFF2-40B4-BE49-F238E27FC236}">
                <a16:creationId xmlns:a16="http://schemas.microsoft.com/office/drawing/2014/main" id="{A4872ABD-4EA7-1840-879D-3D632C85B4AA}"/>
              </a:ext>
            </a:extLst>
          </p:cNvPr>
          <p:cNvSpPr/>
          <p:nvPr/>
        </p:nvSpPr>
        <p:spPr>
          <a:xfrm flipH="1">
            <a:off x="1913861" y="604478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DA663C55-83D8-1D4E-A6A0-517D9C40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</p:spTree>
    <p:extLst>
      <p:ext uri="{BB962C8B-B14F-4D97-AF65-F5344CB8AC3E}">
        <p14:creationId xmlns:p14="http://schemas.microsoft.com/office/powerpoint/2010/main" val="1919723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¿Qué organismos viven en el Ártico?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E0E899-1AD2-6245-90DC-C8E236E28E63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400">
                <a:solidFill>
                  <a:srgbClr val="25243D"/>
                </a:solidFill>
              </a:rPr>
              <a:t>Cadenas alimentarias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F4B24-8D4B-AC4C-BA1F-8D226A8FE80C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x-none" sz="2400" b="1">
                <a:solidFill>
                  <a:srgbClr val="25243D"/>
                </a:solidFill>
                <a:latin typeface="Century Gothic Bold"/>
              </a:rPr>
              <a:t>Se pueden conectar todos juntos en largas cadenas.</a:t>
            </a:r>
          </a:p>
        </p:txBody>
      </p:sp>
      <p:pic>
        <p:nvPicPr>
          <p:cNvPr id="7" name="Picture 6" descr="Sun.png">
            <a:extLst>
              <a:ext uri="{FF2B5EF4-FFF2-40B4-BE49-F238E27FC236}">
                <a16:creationId xmlns:a16="http://schemas.microsoft.com/office/drawing/2014/main" id="{B0C1BDA0-7767-0C4A-96E4-F1D998AB62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8" name="Picture 7" descr="diatoms.png">
            <a:extLst>
              <a:ext uri="{FF2B5EF4-FFF2-40B4-BE49-F238E27FC236}">
                <a16:creationId xmlns:a16="http://schemas.microsoft.com/office/drawing/2014/main" id="{5F1A1B6F-422D-D747-BADE-FDF2FEF1EE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9" name="Picture 8" descr="Clam-Flickr,-Louisiana-Sea-Grant-College-Program.png">
            <a:extLst>
              <a:ext uri="{FF2B5EF4-FFF2-40B4-BE49-F238E27FC236}">
                <a16:creationId xmlns:a16="http://schemas.microsoft.com/office/drawing/2014/main" id="{28B2AE9C-193F-EF4A-88B2-FFDA24EAE7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1" name="Picture 10" descr="Walrus.png">
            <a:extLst>
              <a:ext uri="{FF2B5EF4-FFF2-40B4-BE49-F238E27FC236}">
                <a16:creationId xmlns:a16="http://schemas.microsoft.com/office/drawing/2014/main" id="{DF7CBD73-D1FB-AA4D-A28D-0B5C27A953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12" name="Shape 246">
            <a:extLst>
              <a:ext uri="{FF2B5EF4-FFF2-40B4-BE49-F238E27FC236}">
                <a16:creationId xmlns:a16="http://schemas.microsoft.com/office/drawing/2014/main" id="{CCFAD474-5AEF-A542-8793-EAA987F27595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3" name="Shape 246">
            <a:extLst>
              <a:ext uri="{FF2B5EF4-FFF2-40B4-BE49-F238E27FC236}">
                <a16:creationId xmlns:a16="http://schemas.microsoft.com/office/drawing/2014/main" id="{3CD57E41-AA9D-4D44-9BB9-7B813C1CED7C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12FF4D38-E79E-5747-904C-CEFF59C3CC51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765762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34FEBC-C66B-45E9-AC13-3AD7FB4DD4FA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</TotalTime>
  <Words>617</Words>
  <Application>Microsoft Office PowerPoint</Application>
  <PresentationFormat>On-screen Show (4:3)</PresentationFormat>
  <Paragraphs>96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  <vt:lpstr>Lección 1: ¿Qué organismos viven en el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2020-03-28T13:37:03Z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